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7"/>
  </p:notesMasterIdLst>
  <p:handoutMasterIdLst>
    <p:handoutMasterId r:id="rId38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6" r:id="rId11"/>
    <p:sldId id="312" r:id="rId12"/>
    <p:sldId id="320" r:id="rId13"/>
    <p:sldId id="321" r:id="rId14"/>
    <p:sldId id="322" r:id="rId15"/>
    <p:sldId id="323" r:id="rId16"/>
    <p:sldId id="326" r:id="rId17"/>
    <p:sldId id="327" r:id="rId18"/>
    <p:sldId id="332" r:id="rId19"/>
    <p:sldId id="330" r:id="rId20"/>
    <p:sldId id="329" r:id="rId21"/>
    <p:sldId id="331" r:id="rId22"/>
    <p:sldId id="342" r:id="rId23"/>
    <p:sldId id="335" r:id="rId24"/>
    <p:sldId id="333" r:id="rId25"/>
    <p:sldId id="334" r:id="rId26"/>
    <p:sldId id="305" r:id="rId27"/>
    <p:sldId id="303" r:id="rId28"/>
    <p:sldId id="336" r:id="rId29"/>
    <p:sldId id="337" r:id="rId30"/>
    <p:sldId id="338" r:id="rId31"/>
    <p:sldId id="339" r:id="rId32"/>
    <p:sldId id="340" r:id="rId33"/>
    <p:sldId id="341" r:id="rId34"/>
    <p:sldId id="343" r:id="rId35"/>
    <p:sldId id="344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20024"/>
    <a:srgbClr val="7D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59" autoAdjust="0"/>
    <p:restoredTop sz="91736" autoAdjust="0"/>
  </p:normalViewPr>
  <p:slideViewPr>
    <p:cSldViewPr snapToGrid="0" snapToObjects="1">
      <p:cViewPr varScale="1">
        <p:scale>
          <a:sx n="106" d="100"/>
          <a:sy n="106" d="100"/>
        </p:scale>
        <p:origin x="-17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3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3175" y="2427288"/>
            <a:ext cx="40576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The s</a:t>
            </a:r>
            <a:r>
              <a:rPr lang="en-US" sz="1400" dirty="0" err="1" smtClean="0">
                <a:latin typeface="Century Gothic" pitchFamily="34" charset="0"/>
              </a:rPr>
              <a:t>olution</a:t>
            </a:r>
            <a:r>
              <a:rPr lang="en-US" sz="1400" dirty="0" smtClean="0">
                <a:latin typeface="Century Gothic" pitchFamily="34" charset="0"/>
              </a:rPr>
              <a:t> </a:t>
            </a:r>
            <a:r>
              <a:rPr lang="tr-TR" sz="1400" dirty="0" smtClean="0">
                <a:latin typeface="Century Gothic" pitchFamily="34" charset="0"/>
              </a:rPr>
              <a:t>can </a:t>
            </a:r>
            <a:r>
              <a:rPr lang="en-US" sz="1400" dirty="0" smtClean="0">
                <a:latin typeface="Century Gothic" pitchFamily="34" charset="0"/>
              </a:rPr>
              <a:t>be reduced to a problem of </a:t>
            </a:r>
            <a:endParaRPr lang="tr-TR" sz="1400" dirty="0" smtClean="0">
              <a:latin typeface="Century Gothic" pitchFamily="34" charset="0"/>
            </a:endParaRPr>
          </a:p>
          <a:p>
            <a:r>
              <a:rPr lang="tr-TR" sz="1400" dirty="0" smtClean="0">
                <a:latin typeface="Century Gothic" pitchFamily="34" charset="0"/>
              </a:rPr>
              <a:t> </a:t>
            </a:r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4734111" y="2519081"/>
          <a:ext cx="632459" cy="308121"/>
        </p:xfrm>
        <a:graphic>
          <a:graphicData uri="http://schemas.openxmlformats.org/presentationml/2006/ole">
            <p:oleObj spid="_x0000_s2049" name="Equation" r:id="rId3" imgW="469800" imgH="228600" progId="Equation.3">
              <p:embed/>
            </p:oleObj>
          </a:graphicData>
        </a:graphic>
      </p:graphicFrame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are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goal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Control laws are implemented to reach these goal states.</a:t>
            </a:r>
            <a:endParaRPr lang="tr-TR" sz="1400" dirty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approaches. The procedure of the assignment of the agents to these goal states are identical.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5744" y="3962438"/>
            <a:ext cx="2910728" cy="174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3847" y="2057893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Decision of Goal States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Proposed solutions are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Mesh Quality</a:t>
            </a:r>
            <a:endParaRPr lang="tr-TR" dirty="0"/>
          </a:p>
        </p:txBody>
      </p:sp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  <p:pic>
        <p:nvPicPr>
          <p:cNvPr id="36865" name="Picture 1" descr="C:\Users\Kadir\Desktop\Formation Control\formation_control\latex\Topological_Irr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41724"/>
            <a:ext cx="6393179" cy="2423876"/>
          </a:xfrm>
          <a:prstGeom prst="rect">
            <a:avLst/>
          </a:prstGeom>
          <a:noFill/>
        </p:spPr>
      </p:pic>
      <p:pic>
        <p:nvPicPr>
          <p:cNvPr id="36866" name="Picture 2" descr="C:\Users\Kadir\Desktop\Formation Control\formation_control\latex\Geometrical_Irr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65600"/>
            <a:ext cx="6393179" cy="2345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Comparison of 3 Different Methods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6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methods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1" y="3304165"/>
          <a:ext cx="588901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55"/>
                <a:gridCol w="1735350"/>
                <a:gridCol w="1209159"/>
                <a:gridCol w="1472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</a:p>
                    <a:p>
                      <a:pPr algn="ctr"/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707772" y="3846429"/>
            <a:ext cx="3232302" cy="1528196"/>
            <a:chOff x="3707772" y="3846429"/>
            <a:chExt cx="3232302" cy="1528196"/>
          </a:xfrm>
        </p:grpSpPr>
        <p:pic>
          <p:nvPicPr>
            <p:cNvPr id="34817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398580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9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947954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0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4321" y="4390657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1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69946" y="4918926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2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98889" y="3846429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3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13403" y="4394205"/>
              <a:ext cx="426671" cy="42667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Dynamically Changing Formation Shapes</a:t>
            </a:r>
            <a:endParaRPr lang="tr-TR" dirty="0"/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Various Formation Shape Trials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556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- </a:t>
            </a:r>
            <a:r>
              <a:rPr lang="tr-TR" sz="2000" dirty="0" smtClean="0"/>
              <a:t>Sensitivity</a:t>
            </a:r>
            <a:endParaRPr lang="tr-TR" dirty="0"/>
          </a:p>
        </p:txBody>
      </p:sp>
      <p:pic>
        <p:nvPicPr>
          <p:cNvPr id="46085" name="Picture 5" descr="C:\Users\Kadir\Desktop\trial_sensitivity\Rectangle_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6321" y="3490568"/>
            <a:ext cx="4769224" cy="634909"/>
          </a:xfrm>
          <a:prstGeom prst="rect">
            <a:avLst/>
          </a:prstGeom>
          <a:noFill/>
        </p:spPr>
      </p:pic>
      <p:pic>
        <p:nvPicPr>
          <p:cNvPr id="46086" name="Picture 6" descr="C:\Users\Kadir\Desktop\trial_sensitivity\uzu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1890" y="4501503"/>
            <a:ext cx="1790645" cy="2012541"/>
          </a:xfrm>
          <a:prstGeom prst="rect">
            <a:avLst/>
          </a:prstGeom>
          <a:noFill/>
        </p:spPr>
      </p:pic>
      <p:pic>
        <p:nvPicPr>
          <p:cNvPr id="46087" name="Picture 7" descr="C:\Users\Kadir\Desktop\trial_sensitivity\cir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6637" y="510189"/>
            <a:ext cx="2043992" cy="1510166"/>
          </a:xfrm>
          <a:prstGeom prst="rect">
            <a:avLst/>
          </a:prstGeom>
          <a:noFill/>
        </p:spPr>
      </p:pic>
      <p:pic>
        <p:nvPicPr>
          <p:cNvPr id="46088" name="Picture 8" descr="C:\Users\Kadir\Desktop\trial_sensitivity\Rectang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18786" y="2268375"/>
            <a:ext cx="3223654" cy="932299"/>
          </a:xfrm>
          <a:prstGeom prst="rect">
            <a:avLst/>
          </a:prstGeom>
          <a:noFill/>
        </p:spPr>
      </p:pic>
      <p:sp>
        <p:nvSpPr>
          <p:cNvPr id="15" name="Down Arrow 14"/>
          <p:cNvSpPr/>
          <p:nvPr/>
        </p:nvSpPr>
        <p:spPr>
          <a:xfrm>
            <a:off x="7568546" y="202035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own Arrow 15"/>
          <p:cNvSpPr/>
          <p:nvPr/>
        </p:nvSpPr>
        <p:spPr>
          <a:xfrm>
            <a:off x="7568546" y="3246996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own Arrow 16"/>
          <p:cNvSpPr/>
          <p:nvPr/>
        </p:nvSpPr>
        <p:spPr>
          <a:xfrm>
            <a:off x="7568546" y="412547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8384441" y="51018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1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62535" y="23908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2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6800" y="34905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3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4441" y="45067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4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1727" y="2844793"/>
          <a:ext cx="424459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567"/>
                <a:gridCol w="921195"/>
                <a:gridCol w="1068832"/>
                <a:gridCol w="1524000"/>
              </a:tblGrid>
              <a:tr h="72515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Shape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Area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Perimeter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Topological</a:t>
                      </a:r>
                    </a:p>
                    <a:p>
                      <a:pPr algn="ctr"/>
                      <a:r>
                        <a:rPr lang="tr-TR" sz="1400" dirty="0" smtClean="0"/>
                        <a:t>Mesh </a:t>
                      </a:r>
                    </a:p>
                    <a:p>
                      <a:pPr algn="ctr"/>
                      <a:r>
                        <a:rPr lang="tr-TR" sz="1400" dirty="0" smtClean="0"/>
                        <a:t>Irregularity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62,8[m]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2,46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2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82,8[m]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2,96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116,82[m]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3,45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4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128,36[m]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3,95</a:t>
                      </a:r>
                      <a:endParaRPr lang="tr-T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95836" y="1559859"/>
            <a:ext cx="553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 Mesh irregularities are expected to be increasing at boundary layers due to discontinuties[17]. It is possible  to see this condition with a formation shape dynamically changing its perimeter by keeping its coverage area constant.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836" y="5961529"/>
            <a:ext cx="379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smtClean="0">
                <a:latin typeface="Century Gothic" pitchFamily="34" charset="0"/>
              </a:rPr>
              <a:t>*In 2D, circle has the minimum perimeter to cover a fixed area[18], thus it has the lowest irregularity.</a:t>
            </a:r>
            <a:endParaRPr lang="tr-TR" sz="1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– </a:t>
            </a:r>
            <a:r>
              <a:rPr lang="tr-TR" sz="2000" dirty="0" smtClean="0"/>
              <a:t>Hardware Implementation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In this project, we have proposed a complete solution, including localization process and formation control.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have proposed different solutions to the formation control problem and discuss  about their performance.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make hardware applications to demonstrate that the proposed methods can be implemented in real time applications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more agents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By using different functionalities of the agents</a:t>
            </a:r>
            <a:r>
              <a:rPr lang="tr-TR" sz="1600" smtClean="0">
                <a:latin typeface="Century Gothic" pitchFamily="34" charset="0"/>
              </a:rPr>
              <a:t>, collaborative </a:t>
            </a:r>
            <a:r>
              <a:rPr lang="tr-TR" sz="1600" dirty="0" smtClean="0">
                <a:latin typeface="Century Gothic" pitchFamily="34" charset="0"/>
              </a:rPr>
              <a:t>tasks </a:t>
            </a:r>
            <a:r>
              <a:rPr lang="tr-TR" sz="1600" smtClean="0">
                <a:latin typeface="Century Gothic" pitchFamily="34" charset="0"/>
              </a:rPr>
              <a:t>will be achieved.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Obstacle avoidance is implemented with potential fields. To avoid unwanted equilibrium states, obstacle avoidance feature will be implemented with a more appropriate way (e.g. Tangent bug algorithm).</a:t>
            </a: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[17] Richard, Pletcher and John C. Tannehill, Computational Fluid  Mechanics and Heat Transfer, Third Edition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[18] B.V. Ramana, Higher Engineering Mathematics, The McGraw Hill Companies </a:t>
            </a:r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78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neighbors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6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- 1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386" y="4630361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68278"/>
            <a:ext cx="4097791" cy="2127616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095" y="4041978"/>
            <a:ext cx="2842008" cy="178790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837" y="4041978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796235" y="5910431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095" y="2800410"/>
            <a:ext cx="3233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for complex  and dynamically changing shapes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- 2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9566" y="2457697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heterogeneous agents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8853" y="3728851"/>
            <a:ext cx="3147947" cy="11340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- 3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886" y="4559301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926411" y="592589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a decentralized topology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- 4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works assume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26702" y="2998238"/>
            <a:ext cx="4441537" cy="2533959"/>
            <a:chOff x="4401395" y="3678562"/>
            <a:chExt cx="4441537" cy="2533959"/>
          </a:xfrm>
        </p:grpSpPr>
        <p:grpSp>
          <p:nvGrpSpPr>
            <p:cNvPr id="16" name="Group 32"/>
            <p:cNvGrpSpPr/>
            <p:nvPr/>
          </p:nvGrpSpPr>
          <p:grpSpPr>
            <a:xfrm>
              <a:off x="5618674" y="5722374"/>
              <a:ext cx="400186" cy="284451"/>
              <a:chOff x="5306400" y="6446837"/>
              <a:chExt cx="572112" cy="579642"/>
            </a:xfrm>
          </p:grpSpPr>
          <p:sp>
            <p:nvSpPr>
              <p:cNvPr id="59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0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1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21571800">
              <a:off x="5908514" y="3678562"/>
              <a:ext cx="1239942" cy="581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CustomShape 17"/>
            <p:cNvSpPr/>
            <p:nvPr/>
          </p:nvSpPr>
          <p:spPr>
            <a:xfrm>
              <a:off x="4401395" y="5475418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28" name="Line 18"/>
            <p:cNvSpPr/>
            <p:nvPr/>
          </p:nvSpPr>
          <p:spPr>
            <a:xfrm>
              <a:off x="4511439" y="5657570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29" name="TextShape 19"/>
            <p:cNvSpPr txBox="1"/>
            <p:nvPr/>
          </p:nvSpPr>
          <p:spPr>
            <a:xfrm>
              <a:off x="4439418" y="5487785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5565798" y="5589156"/>
              <a:ext cx="479710" cy="140231"/>
              <a:chOff x="5230808" y="6175370"/>
              <a:chExt cx="685800" cy="285756"/>
            </a:xfrm>
          </p:grpSpPr>
          <p:sp>
            <p:nvSpPr>
              <p:cNvPr id="53" name="Arc 52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19537052">
              <a:off x="7206013" y="4982484"/>
              <a:ext cx="479710" cy="140231"/>
              <a:chOff x="5230808" y="6175370"/>
              <a:chExt cx="685800" cy="285756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2" name="Group 45"/>
            <p:cNvGrpSpPr/>
            <p:nvPr/>
          </p:nvGrpSpPr>
          <p:grpSpPr>
            <a:xfrm rot="11373260">
              <a:off x="6138724" y="4328359"/>
              <a:ext cx="479710" cy="140231"/>
              <a:chOff x="5230808" y="6175370"/>
              <a:chExt cx="685800" cy="285756"/>
            </a:xfrm>
          </p:grpSpPr>
          <p:sp>
            <p:nvSpPr>
              <p:cNvPr id="47" name="Arc 46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Arc 48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3" name="Group 80"/>
            <p:cNvGrpSpPr/>
            <p:nvPr/>
          </p:nvGrpSpPr>
          <p:grpSpPr>
            <a:xfrm rot="7440794">
              <a:off x="6813815" y="4118407"/>
              <a:ext cx="336546" cy="199883"/>
              <a:chOff x="5230808" y="6175370"/>
              <a:chExt cx="685800" cy="285756"/>
            </a:xfrm>
          </p:grpSpPr>
          <p:sp>
            <p:nvSpPr>
              <p:cNvPr id="44" name="Arc 43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62" name="Group 32"/>
            <p:cNvGrpSpPr/>
            <p:nvPr/>
          </p:nvGrpSpPr>
          <p:grpSpPr>
            <a:xfrm>
              <a:off x="7413379" y="5080540"/>
              <a:ext cx="400186" cy="284451"/>
              <a:chOff x="5306400" y="6446837"/>
              <a:chExt cx="572112" cy="579642"/>
            </a:xfrm>
          </p:grpSpPr>
          <p:sp>
            <p:nvSpPr>
              <p:cNvPr id="63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4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5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sp>
          <p:nvSpPr>
            <p:cNvPr id="67" name="CustomShape 17"/>
            <p:cNvSpPr/>
            <p:nvPr/>
          </p:nvSpPr>
          <p:spPr>
            <a:xfrm>
              <a:off x="5235040" y="502585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68" name="Line 18"/>
            <p:cNvSpPr/>
            <p:nvPr/>
          </p:nvSpPr>
          <p:spPr>
            <a:xfrm>
              <a:off x="5345084" y="520800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9" name="TextShape 19"/>
            <p:cNvSpPr txBox="1"/>
            <p:nvPr/>
          </p:nvSpPr>
          <p:spPr>
            <a:xfrm>
              <a:off x="5273063" y="503822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0" name="CustomShape 17"/>
            <p:cNvSpPr/>
            <p:nvPr/>
          </p:nvSpPr>
          <p:spPr>
            <a:xfrm>
              <a:off x="6491802" y="5229047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1" name="Line 18"/>
            <p:cNvSpPr/>
            <p:nvPr/>
          </p:nvSpPr>
          <p:spPr>
            <a:xfrm>
              <a:off x="6601846" y="5411199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2" name="TextShape 19"/>
            <p:cNvSpPr txBox="1"/>
            <p:nvPr/>
          </p:nvSpPr>
          <p:spPr>
            <a:xfrm>
              <a:off x="6529825" y="5241414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3" name="CustomShape 17"/>
            <p:cNvSpPr/>
            <p:nvPr/>
          </p:nvSpPr>
          <p:spPr>
            <a:xfrm>
              <a:off x="7208323" y="594010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4" name="Line 18"/>
            <p:cNvSpPr/>
            <p:nvPr/>
          </p:nvSpPr>
          <p:spPr>
            <a:xfrm>
              <a:off x="7318367" y="612225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5" name="TextShape 19"/>
            <p:cNvSpPr txBox="1"/>
            <p:nvPr/>
          </p:nvSpPr>
          <p:spPr>
            <a:xfrm>
              <a:off x="7246346" y="595247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6" name="CustomShape 17"/>
            <p:cNvSpPr/>
            <p:nvPr/>
          </p:nvSpPr>
          <p:spPr>
            <a:xfrm>
              <a:off x="8276088" y="5105205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7" name="Line 18"/>
            <p:cNvSpPr/>
            <p:nvPr/>
          </p:nvSpPr>
          <p:spPr>
            <a:xfrm>
              <a:off x="8386132" y="5287357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8" name="TextShape 19"/>
            <p:cNvSpPr txBox="1"/>
            <p:nvPr/>
          </p:nvSpPr>
          <p:spPr>
            <a:xfrm>
              <a:off x="8314111" y="5117572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514058" y="2808706"/>
            <a:ext cx="3629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Designing a local positioning system to provide position information to the second type agents with the help of position beacons.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625083" y="4536855"/>
            <a:ext cx="791079" cy="391533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en-US" sz="1000" dirty="0" smtClean="0">
                <a:latin typeface="Century Gothic" pitchFamily="34" charset="0"/>
              </a:rPr>
              <a:t>Formation</a:t>
            </a:r>
          </a:p>
          <a:p>
            <a:pPr algn="ctr"/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0228" y="2865438"/>
            <a:ext cx="38179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en-US" sz="1400" dirty="0" smtClean="0">
                <a:latin typeface="Century Gothic" pitchFamily="34" charset="0"/>
              </a:rPr>
              <a:t>This process</a:t>
            </a:r>
            <a:r>
              <a:rPr lang="tr-TR" sz="1400" dirty="0" smtClean="0">
                <a:latin typeface="Century Gothic" pitchFamily="34" charset="0"/>
              </a:rPr>
              <a:t> determines the route tables for agents in the swarm.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655" y="2865437"/>
            <a:ext cx="35433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smtClean="0">
                <a:latin typeface="Century Gothic" pitchFamily="34" charset="0"/>
              </a:rPr>
              <a:t>This process calculates the positions of </a:t>
            </a:r>
            <a:r>
              <a:rPr lang="en-US" sz="1400" dirty="0" smtClean="0">
                <a:latin typeface="Century Gothic" pitchFamily="34" charset="0"/>
              </a:rPr>
              <a:t>the </a:t>
            </a:r>
            <a:r>
              <a:rPr lang="tr-TR" sz="1400" dirty="0" smtClean="0">
                <a:latin typeface="Century Gothic" pitchFamily="34" charset="0"/>
              </a:rPr>
              <a:t>second type </a:t>
            </a:r>
            <a:r>
              <a:rPr lang="en-US" sz="1400" dirty="0" smtClean="0">
                <a:latin typeface="Century Gothic" pitchFamily="34" charset="0"/>
              </a:rPr>
              <a:t>agents </a:t>
            </a:r>
            <a:r>
              <a:rPr lang="tr-TR" sz="1400" dirty="0" smtClean="0">
                <a:latin typeface="Century Gothic" pitchFamily="34" charset="0"/>
              </a:rPr>
              <a:t>with the help of position beacons which are their direct neighbors.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6424</TotalTime>
  <Words>2045</Words>
  <Application>Microsoft Office PowerPoint</Application>
  <PresentationFormat>On-screen Show (4:3)</PresentationFormat>
  <Paragraphs>390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Flow</vt:lpstr>
      <vt:lpstr>Equation</vt:lpstr>
      <vt:lpstr>Slide 1</vt:lpstr>
      <vt:lpstr>Outline</vt:lpstr>
      <vt:lpstr>Introduction</vt:lpstr>
      <vt:lpstr>Motivation - 1</vt:lpstr>
      <vt:lpstr>Motivation - 2</vt:lpstr>
      <vt:lpstr>Motivation - 3</vt:lpstr>
      <vt:lpstr>Motivation - 4</vt:lpstr>
      <vt:lpstr>System Overview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Results</vt:lpstr>
      <vt:lpstr>Results – Mesh Quality</vt:lpstr>
      <vt:lpstr>Results – Comparison of 3 Different Methods</vt:lpstr>
      <vt:lpstr>Results – Dynamically Changing Formation Shapes</vt:lpstr>
      <vt:lpstr>Results – Various Formation Shape Trials</vt:lpstr>
      <vt:lpstr>Results - Sensitivity</vt:lpstr>
      <vt:lpstr>Results – Hardware Implementation</vt:lpstr>
      <vt:lpstr>Conclusion</vt:lpstr>
      <vt:lpstr>Future Works</vt:lpstr>
      <vt:lpstr>References</vt:lpstr>
      <vt:lpstr>Slide 27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Local Positioning System (LPS)</vt:lpstr>
      <vt:lpstr>Results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454</cp:revision>
  <cp:lastPrinted>2013-02-15T02:19:28Z</cp:lastPrinted>
  <dcterms:created xsi:type="dcterms:W3CDTF">2013-02-15T04:31:56Z</dcterms:created>
  <dcterms:modified xsi:type="dcterms:W3CDTF">2016-06-19T13:33:29Z</dcterms:modified>
</cp:coreProperties>
</file>